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7"/>
  </p:notesMasterIdLst>
  <p:handoutMasterIdLst>
    <p:handoutMasterId r:id="rId8"/>
  </p:handoutMasterIdLst>
  <p:sldIdLst>
    <p:sldId id="268" r:id="rId6"/>
  </p:sldIdLst>
  <p:sldSz cx="9144000" cy="6858000" type="screen4x3"/>
  <p:notesSz cx="6797675" cy="9926638"/>
  <p:custDataLst>
    <p:tags r:id="rId9"/>
  </p:custDataLst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20">
          <p15:clr>
            <a:srgbClr val="A4A3A4"/>
          </p15:clr>
        </p15:guide>
        <p15:guide id="2" pos="5759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rtin spahn" initials="" lastIdx="8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65" autoAdjust="0"/>
    <p:restoredTop sz="99015" autoAdjust="0"/>
  </p:normalViewPr>
  <p:slideViewPr>
    <p:cSldViewPr snapToGrid="0" snapToObjects="1">
      <p:cViewPr varScale="1">
        <p:scale>
          <a:sx n="111" d="100"/>
          <a:sy n="111" d="100"/>
        </p:scale>
        <p:origin x="2304" y="96"/>
      </p:cViewPr>
      <p:guideLst>
        <p:guide orient="horz" pos="1320"/>
        <p:guide pos="575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0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tags" Target="tags/tag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CD64211F-46E4-4C4A-87E9-D02E9A235F00}" type="datetimeFigureOut">
              <a:rPr lang="de-CH" smtClean="0"/>
              <a:t>14.09.2026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CAC5F454-CD50-47F1-86AB-84804E2F712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8251193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5FABAB06-E8E8-D646-974E-B4180F516FF8}" type="datetimeFigureOut">
              <a:rPr lang="de-DE" smtClean="0"/>
              <a:pPr/>
              <a:t>14.09.2026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31" tIns="45715" rIns="91431" bIns="45715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ED2EA5D0-BA52-264A-814D-62C86C2266FC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00703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7" name="Titelplatzhalter 1"/>
          <p:cNvSpPr txBox="1">
            <a:spLocks/>
          </p:cNvSpPr>
          <p:nvPr userDrawn="1"/>
        </p:nvSpPr>
        <p:spPr>
          <a:xfrm>
            <a:off x="5467350" y="190500"/>
            <a:ext cx="3219450" cy="1133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de-DE" sz="800" b="1" i="1" kern="120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de-CH" sz="1000" dirty="0">
                <a:solidFill>
                  <a:srgbClr val="808080"/>
                </a:solidFill>
                <a:ea typeface="Times New Roman"/>
              </a:rPr>
              <a:t>Universitätsklinik für Plastische- und Handchirurgie</a:t>
            </a:r>
            <a:br>
              <a:rPr lang="de-CH" sz="1000" dirty="0">
                <a:solidFill>
                  <a:srgbClr val="808080"/>
                </a:solidFill>
                <a:ea typeface="Times New Roman"/>
              </a:rPr>
            </a:br>
            <a:br>
              <a:rPr lang="de-CH" sz="1000" dirty="0">
                <a:solidFill>
                  <a:srgbClr val="808080"/>
                </a:solidFill>
                <a:ea typeface="Times New Roman"/>
              </a:rPr>
            </a:br>
            <a:r>
              <a:rPr lang="de-CH" sz="1200" i="0" dirty="0">
                <a:ea typeface="Times New Roman"/>
              </a:rPr>
              <a:t>Organigramm</a:t>
            </a:r>
            <a:br>
              <a:rPr lang="de-CH" sz="1200" dirty="0">
                <a:ea typeface="Times New Roman"/>
              </a:rPr>
            </a:br>
            <a:endParaRPr lang="de-CH" b="0" i="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Titelplatzhalter 1"/>
          <p:cNvSpPr txBox="1">
            <a:spLocks/>
          </p:cNvSpPr>
          <p:nvPr userDrawn="1"/>
        </p:nvSpPr>
        <p:spPr>
          <a:xfrm>
            <a:off x="5467350" y="190500"/>
            <a:ext cx="3219450" cy="1133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de-DE" sz="800" b="1" i="1" kern="120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de-CH" sz="1000" dirty="0">
                <a:solidFill>
                  <a:srgbClr val="808080"/>
                </a:solidFill>
                <a:ea typeface="Times New Roman"/>
              </a:rPr>
              <a:t>Name Klinik/Organzentrum</a:t>
            </a:r>
            <a:br>
              <a:rPr lang="de-CH" sz="1000" dirty="0">
                <a:solidFill>
                  <a:srgbClr val="808080"/>
                </a:solidFill>
                <a:ea typeface="Times New Roman"/>
              </a:rPr>
            </a:br>
            <a:br>
              <a:rPr lang="de-CH" sz="1000" dirty="0">
                <a:solidFill>
                  <a:srgbClr val="808080"/>
                </a:solidFill>
                <a:ea typeface="Times New Roman"/>
              </a:rPr>
            </a:br>
            <a:r>
              <a:rPr lang="de-CH" sz="1200" i="0" dirty="0">
                <a:ea typeface="Times New Roman"/>
              </a:rPr>
              <a:t>Titel der Weisung / Richtlinie</a:t>
            </a:r>
            <a:br>
              <a:rPr lang="de-CH" sz="1200" dirty="0">
                <a:ea typeface="Times New Roman"/>
              </a:rPr>
            </a:br>
            <a:br>
              <a:rPr lang="de-CH" sz="1200" dirty="0">
                <a:ea typeface="Times New Roman"/>
              </a:rPr>
            </a:br>
            <a:r>
              <a:rPr lang="de-CH" b="0" i="0" dirty="0">
                <a:ea typeface="Times New Roman"/>
              </a:rPr>
              <a:t>Dokumententyp, z.B. Checkliste, Formular, Weisung, Richtlinie</a:t>
            </a:r>
            <a:endParaRPr lang="de-CH" b="0" i="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7" name="Titelplatzhalter 1"/>
          <p:cNvSpPr txBox="1">
            <a:spLocks/>
          </p:cNvSpPr>
          <p:nvPr userDrawn="1"/>
        </p:nvSpPr>
        <p:spPr>
          <a:xfrm>
            <a:off x="5467350" y="190500"/>
            <a:ext cx="3219450" cy="1133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de-DE" sz="800" b="1" i="1" kern="120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de-CH" sz="1000" dirty="0">
                <a:solidFill>
                  <a:srgbClr val="808080"/>
                </a:solidFill>
                <a:ea typeface="Times New Roman"/>
              </a:rPr>
              <a:t>Name Klinik/Organzentrum</a:t>
            </a:r>
            <a:br>
              <a:rPr lang="de-CH" sz="1000" dirty="0">
                <a:solidFill>
                  <a:srgbClr val="808080"/>
                </a:solidFill>
                <a:ea typeface="Times New Roman"/>
              </a:rPr>
            </a:br>
            <a:br>
              <a:rPr lang="de-CH" sz="1000" dirty="0">
                <a:solidFill>
                  <a:srgbClr val="808080"/>
                </a:solidFill>
                <a:ea typeface="Times New Roman"/>
              </a:rPr>
            </a:br>
            <a:r>
              <a:rPr lang="de-CH" sz="1200" i="0" dirty="0">
                <a:ea typeface="Times New Roman"/>
              </a:rPr>
              <a:t>Titel der Weisung / Richtlinie</a:t>
            </a:r>
            <a:br>
              <a:rPr lang="de-CH" sz="1200" i="0" dirty="0">
                <a:ea typeface="Times New Roman"/>
              </a:rPr>
            </a:br>
            <a:br>
              <a:rPr lang="de-CH" sz="1200" dirty="0">
                <a:ea typeface="Times New Roman"/>
              </a:rPr>
            </a:br>
            <a:r>
              <a:rPr lang="de-CH" b="0" i="0" dirty="0">
                <a:ea typeface="Times New Roman"/>
              </a:rPr>
              <a:t>Dokumententyp, z.B. Checkliste, Formular, Weisung, Richtlinie</a:t>
            </a:r>
            <a:endParaRPr lang="de-CH" b="0" i="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8" name="Titelplatzhalter 1"/>
          <p:cNvSpPr txBox="1">
            <a:spLocks/>
          </p:cNvSpPr>
          <p:nvPr userDrawn="1"/>
        </p:nvSpPr>
        <p:spPr>
          <a:xfrm>
            <a:off x="5467350" y="190500"/>
            <a:ext cx="3219450" cy="1133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de-DE" sz="800" b="1" i="1" kern="120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de-CH" sz="1000" dirty="0">
                <a:solidFill>
                  <a:srgbClr val="808080"/>
                </a:solidFill>
                <a:ea typeface="Times New Roman"/>
              </a:rPr>
              <a:t>Name Klinik/Organzentrum</a:t>
            </a:r>
            <a:br>
              <a:rPr lang="de-CH" sz="1000" dirty="0">
                <a:solidFill>
                  <a:srgbClr val="808080"/>
                </a:solidFill>
                <a:ea typeface="Times New Roman"/>
              </a:rPr>
            </a:br>
            <a:br>
              <a:rPr lang="de-CH" sz="1000" dirty="0">
                <a:solidFill>
                  <a:srgbClr val="808080"/>
                </a:solidFill>
                <a:ea typeface="Times New Roman"/>
              </a:rPr>
            </a:br>
            <a:r>
              <a:rPr lang="de-CH" sz="1200" i="0" dirty="0">
                <a:ea typeface="Times New Roman"/>
              </a:rPr>
              <a:t>Titel der Weisung / Richtlinie</a:t>
            </a:r>
            <a:br>
              <a:rPr lang="de-CH" sz="1200" i="0" dirty="0">
                <a:ea typeface="Times New Roman"/>
              </a:rPr>
            </a:br>
            <a:br>
              <a:rPr lang="de-CH" sz="1200" i="0" dirty="0">
                <a:ea typeface="Times New Roman"/>
              </a:rPr>
            </a:br>
            <a:r>
              <a:rPr lang="de-CH" b="0" i="0" dirty="0">
                <a:ea typeface="Times New Roman"/>
              </a:rPr>
              <a:t>Dokumententyp, z.B. Checkliste, Formular, Weisung, Richtlinie</a:t>
            </a:r>
            <a:endParaRPr lang="de-CH" b="0" i="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" name="Titelplatzhalter 1"/>
          <p:cNvSpPr txBox="1">
            <a:spLocks/>
          </p:cNvSpPr>
          <p:nvPr userDrawn="1"/>
        </p:nvSpPr>
        <p:spPr>
          <a:xfrm>
            <a:off x="5467350" y="190500"/>
            <a:ext cx="3219450" cy="1133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de-DE" sz="800" b="1" i="1" kern="120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de-CH" sz="1000" dirty="0">
                <a:solidFill>
                  <a:srgbClr val="808080"/>
                </a:solidFill>
                <a:ea typeface="Times New Roman"/>
              </a:rPr>
              <a:t>Name Klinik/Organzentrum</a:t>
            </a:r>
            <a:br>
              <a:rPr lang="de-CH" sz="1000" dirty="0">
                <a:solidFill>
                  <a:srgbClr val="808080"/>
                </a:solidFill>
                <a:ea typeface="Times New Roman"/>
              </a:rPr>
            </a:br>
            <a:br>
              <a:rPr lang="de-CH" sz="1000" dirty="0">
                <a:solidFill>
                  <a:srgbClr val="808080"/>
                </a:solidFill>
                <a:ea typeface="Times New Roman"/>
              </a:rPr>
            </a:br>
            <a:r>
              <a:rPr lang="de-CH" sz="1200" i="0" dirty="0">
                <a:ea typeface="Times New Roman"/>
              </a:rPr>
              <a:t>Titel der Weisung / Richtlinie</a:t>
            </a:r>
            <a:br>
              <a:rPr lang="de-CH" sz="1200" i="0" dirty="0">
                <a:ea typeface="Times New Roman"/>
              </a:rPr>
            </a:br>
            <a:br>
              <a:rPr lang="de-CH" sz="1200" dirty="0">
                <a:ea typeface="Times New Roman"/>
              </a:rPr>
            </a:br>
            <a:r>
              <a:rPr lang="de-CH" b="0" i="0" dirty="0">
                <a:ea typeface="Times New Roman"/>
              </a:rPr>
              <a:t>Dokumententyp, z.B. Checkliste, Formular, Weisung, Richtlinie</a:t>
            </a:r>
            <a:endParaRPr lang="de-CH" b="0" i="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platzhalter 1"/>
          <p:cNvSpPr txBox="1">
            <a:spLocks/>
          </p:cNvSpPr>
          <p:nvPr userDrawn="1"/>
        </p:nvSpPr>
        <p:spPr>
          <a:xfrm>
            <a:off x="5467350" y="190500"/>
            <a:ext cx="3219450" cy="1133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de-DE" sz="800" b="1" i="1" kern="120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de-CH" sz="1000" dirty="0">
                <a:solidFill>
                  <a:srgbClr val="808080"/>
                </a:solidFill>
                <a:ea typeface="Times New Roman"/>
              </a:rPr>
              <a:t>Name Klinik/Organzentrum</a:t>
            </a:r>
            <a:br>
              <a:rPr lang="de-CH" sz="1000" dirty="0">
                <a:solidFill>
                  <a:srgbClr val="808080"/>
                </a:solidFill>
                <a:ea typeface="Times New Roman"/>
              </a:rPr>
            </a:br>
            <a:br>
              <a:rPr lang="de-CH" sz="1000" dirty="0">
                <a:solidFill>
                  <a:srgbClr val="808080"/>
                </a:solidFill>
                <a:ea typeface="Times New Roman"/>
              </a:rPr>
            </a:br>
            <a:r>
              <a:rPr lang="de-CH" sz="1200" i="0" dirty="0">
                <a:ea typeface="Times New Roman"/>
              </a:rPr>
              <a:t>Titel der Weisung / Richtlinie</a:t>
            </a:r>
            <a:br>
              <a:rPr lang="de-CH" sz="1200" i="0" dirty="0">
                <a:ea typeface="Times New Roman"/>
              </a:rPr>
            </a:br>
            <a:br>
              <a:rPr lang="de-CH" sz="1200" i="0" dirty="0">
                <a:ea typeface="Times New Roman"/>
              </a:rPr>
            </a:br>
            <a:r>
              <a:rPr lang="de-CH" b="0" i="0" dirty="0">
                <a:ea typeface="Times New Roman"/>
              </a:rPr>
              <a:t>Dokumententyp, z.B. Checkliste, Formular, Weisung, Richtlinie</a:t>
            </a:r>
            <a:endParaRPr lang="de-CH" b="0" i="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platzhalter 1"/>
          <p:cNvSpPr txBox="1">
            <a:spLocks/>
          </p:cNvSpPr>
          <p:nvPr userDrawn="1"/>
        </p:nvSpPr>
        <p:spPr>
          <a:xfrm>
            <a:off x="5467350" y="190500"/>
            <a:ext cx="3219450" cy="1133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de-DE" sz="800" b="1" i="1" kern="120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de-CH" sz="1000" dirty="0">
                <a:solidFill>
                  <a:srgbClr val="808080"/>
                </a:solidFill>
                <a:ea typeface="Times New Roman"/>
              </a:rPr>
              <a:t>Name Klinik/Organzentrum</a:t>
            </a:r>
            <a:br>
              <a:rPr lang="de-CH" sz="1000" dirty="0">
                <a:solidFill>
                  <a:srgbClr val="808080"/>
                </a:solidFill>
                <a:ea typeface="Times New Roman"/>
              </a:rPr>
            </a:br>
            <a:br>
              <a:rPr lang="de-CH" sz="1000" dirty="0">
                <a:solidFill>
                  <a:srgbClr val="808080"/>
                </a:solidFill>
                <a:ea typeface="Times New Roman"/>
              </a:rPr>
            </a:br>
            <a:r>
              <a:rPr lang="de-CH" sz="1200" i="0" dirty="0">
                <a:ea typeface="Times New Roman"/>
              </a:rPr>
              <a:t>Titel der Weisung / Richtlinie</a:t>
            </a:r>
            <a:br>
              <a:rPr lang="de-CH" sz="1200" i="0" dirty="0">
                <a:ea typeface="Times New Roman"/>
              </a:rPr>
            </a:br>
            <a:br>
              <a:rPr lang="de-CH" sz="1200" dirty="0">
                <a:ea typeface="Times New Roman"/>
              </a:rPr>
            </a:br>
            <a:r>
              <a:rPr lang="de-CH" b="0" i="0" dirty="0">
                <a:ea typeface="Times New Roman"/>
              </a:rPr>
              <a:t>Dokumententyp, z.B. Checkliste, Formular, Weisung, Richtlinie</a:t>
            </a:r>
            <a:endParaRPr lang="de-CH" b="0" i="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Titelplatzhalter 1"/>
          <p:cNvSpPr txBox="1">
            <a:spLocks/>
          </p:cNvSpPr>
          <p:nvPr userDrawn="1"/>
        </p:nvSpPr>
        <p:spPr>
          <a:xfrm>
            <a:off x="5467350" y="190500"/>
            <a:ext cx="3219450" cy="1133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de-DE" sz="800" b="1" i="1" kern="120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de-CH" sz="1000" dirty="0">
                <a:solidFill>
                  <a:srgbClr val="808080"/>
                </a:solidFill>
                <a:ea typeface="Times New Roman"/>
              </a:rPr>
              <a:t>Name Klinik/Organzentrum</a:t>
            </a:r>
            <a:br>
              <a:rPr lang="de-CH" sz="1000" dirty="0">
                <a:solidFill>
                  <a:srgbClr val="808080"/>
                </a:solidFill>
                <a:ea typeface="Times New Roman"/>
              </a:rPr>
            </a:br>
            <a:br>
              <a:rPr lang="de-CH" sz="1000" dirty="0">
                <a:solidFill>
                  <a:srgbClr val="808080"/>
                </a:solidFill>
                <a:ea typeface="Times New Roman"/>
              </a:rPr>
            </a:br>
            <a:r>
              <a:rPr lang="de-CH" sz="1200" i="0" dirty="0">
                <a:ea typeface="Times New Roman"/>
              </a:rPr>
              <a:t>Titel der Weisung / Richtlinie</a:t>
            </a:r>
            <a:br>
              <a:rPr lang="de-CH" sz="1200" dirty="0">
                <a:ea typeface="Times New Roman"/>
              </a:rPr>
            </a:br>
            <a:br>
              <a:rPr lang="de-CH" sz="1200" dirty="0">
                <a:ea typeface="Times New Roman"/>
              </a:rPr>
            </a:br>
            <a:r>
              <a:rPr lang="de-CH" b="0" i="0" dirty="0">
                <a:ea typeface="Times New Roman"/>
              </a:rPr>
              <a:t>Dokumententyp, z.B. Checkliste, Formular, Weisung, Richtlinie</a:t>
            </a:r>
            <a:endParaRPr lang="de-CH" b="0" i="0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platzhalter 1"/>
          <p:cNvSpPr txBox="1">
            <a:spLocks/>
          </p:cNvSpPr>
          <p:nvPr userDrawn="1"/>
        </p:nvSpPr>
        <p:spPr>
          <a:xfrm>
            <a:off x="5467350" y="190500"/>
            <a:ext cx="3219450" cy="1133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de-DE" sz="800" b="1" i="1" kern="120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de-CH" sz="1000" dirty="0">
                <a:solidFill>
                  <a:srgbClr val="808080"/>
                </a:solidFill>
                <a:ea typeface="Times New Roman"/>
              </a:rPr>
              <a:t>Name Klinik/Organzentrum</a:t>
            </a:r>
            <a:br>
              <a:rPr lang="de-CH" sz="1000" dirty="0">
                <a:solidFill>
                  <a:srgbClr val="808080"/>
                </a:solidFill>
                <a:ea typeface="Times New Roman"/>
              </a:rPr>
            </a:br>
            <a:br>
              <a:rPr lang="de-CH" sz="1000" dirty="0">
                <a:solidFill>
                  <a:srgbClr val="808080"/>
                </a:solidFill>
                <a:ea typeface="Times New Roman"/>
              </a:rPr>
            </a:br>
            <a:r>
              <a:rPr lang="de-CH" sz="1200" i="0" dirty="0">
                <a:ea typeface="Times New Roman"/>
              </a:rPr>
              <a:t>Titel der Weisung / Richtlinie</a:t>
            </a:r>
            <a:br>
              <a:rPr lang="de-CH" sz="1200" i="0" dirty="0">
                <a:ea typeface="Times New Roman"/>
              </a:rPr>
            </a:br>
            <a:br>
              <a:rPr lang="de-CH" sz="1200" i="0" dirty="0">
                <a:ea typeface="Times New Roman"/>
              </a:rPr>
            </a:br>
            <a:r>
              <a:rPr lang="de-CH" b="0" i="0" dirty="0">
                <a:ea typeface="Times New Roman"/>
              </a:rPr>
              <a:t>Dokumententyp, z.B. Checkliste, Formular, Weisung, Richtlinie</a:t>
            </a:r>
            <a:endParaRPr lang="de-CH" b="0" i="0" dirty="0"/>
          </a:p>
        </p:txBody>
      </p:sp>
    </p:spTree>
    <p:extLst>
      <p:ext uri="{BB962C8B-B14F-4D97-AF65-F5344CB8AC3E}">
        <p14:creationId xmlns:p14="http://schemas.microsoft.com/office/powerpoint/2010/main" val="1135086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5467350" y="190501"/>
            <a:ext cx="321945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br>
              <a:rPr lang="de-DE" sz="1000" b="1" i="1">
                <a:solidFill>
                  <a:srgbClr val="808080"/>
                </a:solidFill>
                <a:effectLst/>
                <a:latin typeface="+mj-lt"/>
                <a:ea typeface="Times New Roman"/>
              </a:rPr>
            </a:br>
            <a:br>
              <a:rPr lang="de-DE" sz="1000" b="1" i="1">
                <a:solidFill>
                  <a:srgbClr val="808080"/>
                </a:solidFill>
                <a:effectLst/>
                <a:latin typeface="+mj-lt"/>
                <a:ea typeface="Times New Roman"/>
              </a:rPr>
            </a:br>
            <a:br>
              <a:rPr lang="de-DE" sz="1000" b="1" i="1">
                <a:solidFill>
                  <a:srgbClr val="808080"/>
                </a:solidFill>
                <a:effectLst/>
                <a:latin typeface="+mj-lt"/>
                <a:ea typeface="Times New Roman"/>
              </a:rPr>
            </a:br>
            <a:r>
              <a:rPr lang="de-DE" sz="1000" b="1" i="1">
                <a:solidFill>
                  <a:srgbClr val="808080"/>
                </a:solidFill>
                <a:effectLst/>
                <a:latin typeface="+mj-lt"/>
                <a:ea typeface="Times New Roman"/>
              </a:rPr>
              <a:t>Universitätsklinik </a:t>
            </a:r>
            <a:r>
              <a:rPr lang="de-DE" sz="1000" b="1" i="1" dirty="0">
                <a:solidFill>
                  <a:srgbClr val="808080"/>
                </a:solidFill>
                <a:effectLst/>
                <a:latin typeface="+mj-lt"/>
                <a:ea typeface="Times New Roman"/>
              </a:rPr>
              <a:t>für Plastische- und Handchirurgie</a:t>
            </a:r>
            <a:br>
              <a:rPr lang="de-DE" sz="1000" b="1" i="1" dirty="0">
                <a:solidFill>
                  <a:srgbClr val="808080"/>
                </a:solidFill>
                <a:effectLst/>
                <a:latin typeface="+mj-lt"/>
                <a:ea typeface="Times New Roman"/>
              </a:rPr>
            </a:br>
            <a:br>
              <a:rPr lang="de-DE" sz="1000" b="1" i="1" dirty="0">
                <a:solidFill>
                  <a:srgbClr val="808080"/>
                </a:solidFill>
                <a:effectLst/>
                <a:latin typeface="+mj-lt"/>
                <a:ea typeface="Times New Roman"/>
              </a:rPr>
            </a:br>
            <a:r>
              <a:rPr lang="de-DE" sz="1200" b="1" dirty="0">
                <a:effectLst/>
                <a:latin typeface="+mj-lt"/>
                <a:ea typeface="Times New Roman"/>
              </a:rPr>
              <a:t>Titel der Weisung </a:t>
            </a:r>
            <a:r>
              <a:rPr lang="de-DE" sz="1200" b="1">
                <a:effectLst/>
                <a:latin typeface="+mj-lt"/>
                <a:ea typeface="Times New Roman"/>
              </a:rPr>
              <a:t>/ Richtlinie</a:t>
            </a:r>
            <a:br>
              <a:rPr lang="de-DE" sz="1200" b="1" dirty="0">
                <a:effectLst/>
                <a:latin typeface="+mj-lt"/>
                <a:ea typeface="Times New Roman"/>
              </a:rPr>
            </a:br>
            <a:r>
              <a:rPr lang="de-DE" sz="800" dirty="0">
                <a:effectLst/>
                <a:latin typeface="+mj-lt"/>
                <a:ea typeface="Times New Roman"/>
              </a:rPr>
              <a:t>Dokumententyp, z.B. Checkliste, Formular, Weisung, Richtlinie</a:t>
            </a:r>
            <a:br>
              <a:rPr lang="de-DE" sz="1200" b="1" dirty="0">
                <a:effectLst/>
                <a:latin typeface="+mj-lt"/>
                <a:ea typeface="Times New Roman"/>
              </a:rPr>
            </a:br>
            <a:br>
              <a:rPr lang="de-DE" sz="1200" b="1" dirty="0">
                <a:effectLst/>
                <a:latin typeface="+mj-lt"/>
                <a:ea typeface="Times New Roman"/>
              </a:rPr>
            </a:b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266825"/>
            <a:ext cx="8229600" cy="4859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de-DE" dirty="0"/>
          </a:p>
        </p:txBody>
      </p:sp>
      <p:sp>
        <p:nvSpPr>
          <p:cNvPr id="13" name="Titelplatzhalter 1"/>
          <p:cNvSpPr txBox="1">
            <a:spLocks/>
          </p:cNvSpPr>
          <p:nvPr/>
        </p:nvSpPr>
        <p:spPr>
          <a:xfrm>
            <a:off x="457200" y="284163"/>
            <a:ext cx="321945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de-DE" sz="6550" b="0" dirty="0"/>
          </a:p>
        </p:txBody>
      </p:sp>
      <p:sp>
        <p:nvSpPr>
          <p:cNvPr id="16" name="Fußzeilenplatzhalter 4"/>
          <p:cNvSpPr txBox="1">
            <a:spLocks/>
          </p:cNvSpPr>
          <p:nvPr/>
        </p:nvSpPr>
        <p:spPr>
          <a:xfrm>
            <a:off x="7920037" y="6362699"/>
            <a:ext cx="7667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4572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de-DE" dirty="0"/>
          </a:p>
        </p:txBody>
      </p:sp>
      <p:sp>
        <p:nvSpPr>
          <p:cNvPr id="17" name="Fußzeilenplatzhalter 4"/>
          <p:cNvSpPr txBox="1">
            <a:spLocks/>
          </p:cNvSpPr>
          <p:nvPr/>
        </p:nvSpPr>
        <p:spPr>
          <a:xfrm>
            <a:off x="7891462" y="6334124"/>
            <a:ext cx="7667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4572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de-DE" dirty="0"/>
          </a:p>
        </p:txBody>
      </p:sp>
      <p:pic>
        <p:nvPicPr>
          <p:cNvPr id="8" name="Grafik 7"/>
          <p:cNvPicPr/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" y="468630"/>
            <a:ext cx="1588770" cy="4914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marL="0" marR="0" indent="0" algn="r" defTabSz="4572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lang="de-DE" sz="1200" b="0" i="0" kern="1200" smtClean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0" indent="0" algn="ctr" defTabSz="457200" rtl="0" eaLnBrk="1" latinLnBrk="0" hangingPunct="1">
        <a:spcBef>
          <a:spcPct val="20000"/>
        </a:spcBef>
        <a:buFont typeface="Arial"/>
        <a:buNone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ihandform 50">
            <a:extLst>
              <a:ext uri="{FF2B5EF4-FFF2-40B4-BE49-F238E27FC236}">
                <a16:creationId xmlns:a16="http://schemas.microsoft.com/office/drawing/2014/main" id="{0C8F3F28-E56C-36EE-83E6-AC2EBA8BE4C9}"/>
              </a:ext>
            </a:extLst>
          </p:cNvPr>
          <p:cNvSpPr/>
          <p:nvPr/>
        </p:nvSpPr>
        <p:spPr>
          <a:xfrm>
            <a:off x="4035600" y="3113661"/>
            <a:ext cx="1314000" cy="540000"/>
          </a:xfrm>
          <a:custGeom>
            <a:avLst/>
            <a:gdLst>
              <a:gd name="connsiteX0" fmla="*/ 0 w 1318013"/>
              <a:gd name="connsiteY0" fmla="*/ 0 h 401833"/>
              <a:gd name="connsiteX1" fmla="*/ 1318013 w 1318013"/>
              <a:gd name="connsiteY1" fmla="*/ 0 h 401833"/>
              <a:gd name="connsiteX2" fmla="*/ 1318013 w 1318013"/>
              <a:gd name="connsiteY2" fmla="*/ 401833 h 401833"/>
              <a:gd name="connsiteX3" fmla="*/ 0 w 1318013"/>
              <a:gd name="connsiteY3" fmla="*/ 401833 h 401833"/>
              <a:gd name="connsiteX4" fmla="*/ 0 w 1318013"/>
              <a:gd name="connsiteY4" fmla="*/ 0 h 401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013" h="401833">
                <a:moveTo>
                  <a:pt x="0" y="0"/>
                </a:moveTo>
                <a:lnTo>
                  <a:pt x="1318013" y="0"/>
                </a:lnTo>
                <a:lnTo>
                  <a:pt x="1318013" y="401833"/>
                </a:lnTo>
                <a:lnTo>
                  <a:pt x="0" y="40183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000" kern="1200" dirty="0">
                <a:solidFill>
                  <a:schemeClr val="tx1"/>
                </a:solidFill>
              </a:rPr>
              <a:t>Team Handtherapie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4431685" y="6349519"/>
            <a:ext cx="12897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    14.09.2026</a:t>
            </a:r>
          </a:p>
        </p:txBody>
      </p:sp>
      <p:sp>
        <p:nvSpPr>
          <p:cNvPr id="35" name="Freihandform 34"/>
          <p:cNvSpPr/>
          <p:nvPr/>
        </p:nvSpPr>
        <p:spPr>
          <a:xfrm>
            <a:off x="2285869" y="1156033"/>
            <a:ext cx="4869920" cy="825345"/>
          </a:xfrm>
          <a:custGeom>
            <a:avLst/>
            <a:gdLst>
              <a:gd name="connsiteX0" fmla="*/ 0 w 3060869"/>
              <a:gd name="connsiteY0" fmla="*/ 0 h 768654"/>
              <a:gd name="connsiteX1" fmla="*/ 3060869 w 3060869"/>
              <a:gd name="connsiteY1" fmla="*/ 0 h 768654"/>
              <a:gd name="connsiteX2" fmla="*/ 3060869 w 3060869"/>
              <a:gd name="connsiteY2" fmla="*/ 768654 h 768654"/>
              <a:gd name="connsiteX3" fmla="*/ 0 w 3060869"/>
              <a:gd name="connsiteY3" fmla="*/ 768654 h 768654"/>
              <a:gd name="connsiteX4" fmla="*/ 0 w 3060869"/>
              <a:gd name="connsiteY4" fmla="*/ 0 h 768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60869" h="768654">
                <a:moveTo>
                  <a:pt x="0" y="0"/>
                </a:moveTo>
                <a:lnTo>
                  <a:pt x="3060869" y="0"/>
                </a:lnTo>
                <a:lnTo>
                  <a:pt x="3060869" y="768654"/>
                </a:lnTo>
                <a:lnTo>
                  <a:pt x="0" y="76865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84" tIns="6985" rIns="6985" bIns="698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100" kern="1200" dirty="0">
                <a:solidFill>
                  <a:schemeClr val="tx1"/>
                </a:solidFill>
              </a:rPr>
              <a:t>Co-Direktorat:</a:t>
            </a:r>
            <a:r>
              <a:rPr lang="de-DE" sz="1100" kern="1200" dirty="0"/>
              <a:t> </a:t>
            </a: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100" kern="1200" dirty="0">
                <a:solidFill>
                  <a:schemeClr val="tx1"/>
                </a:solidFill>
              </a:rPr>
              <a:t>Prof. M. </a:t>
            </a:r>
            <a:r>
              <a:rPr lang="de-DE" sz="1100" dirty="0">
                <a:solidFill>
                  <a:schemeClr val="tx1"/>
                </a:solidFill>
              </a:rPr>
              <a:t>Constantinescu &amp; Prof. E. Vögelin </a:t>
            </a:r>
            <a:endParaRPr lang="de-DE" sz="1100" kern="1200" dirty="0">
              <a:solidFill>
                <a:schemeClr val="tx1"/>
              </a:solidFill>
            </a:endParaRPr>
          </a:p>
        </p:txBody>
      </p:sp>
      <p:grpSp>
        <p:nvGrpSpPr>
          <p:cNvPr id="36" name="Gruppieren 35"/>
          <p:cNvGrpSpPr/>
          <p:nvPr/>
        </p:nvGrpSpPr>
        <p:grpSpPr>
          <a:xfrm>
            <a:off x="1249200" y="2422800"/>
            <a:ext cx="5492137" cy="1943596"/>
            <a:chOff x="2114911" y="2678976"/>
            <a:chExt cx="4827890" cy="1943596"/>
          </a:xfrm>
        </p:grpSpPr>
        <p:sp>
          <p:nvSpPr>
            <p:cNvPr id="45" name="Freihandform 44"/>
            <p:cNvSpPr/>
            <p:nvPr/>
          </p:nvSpPr>
          <p:spPr>
            <a:xfrm>
              <a:off x="2114911" y="2680551"/>
              <a:ext cx="1155078" cy="540001"/>
            </a:xfrm>
            <a:custGeom>
              <a:avLst/>
              <a:gdLst>
                <a:gd name="connsiteX0" fmla="*/ 0 w 1841528"/>
                <a:gd name="connsiteY0" fmla="*/ 0 h 462461"/>
                <a:gd name="connsiteX1" fmla="*/ 1841528 w 1841528"/>
                <a:gd name="connsiteY1" fmla="*/ 0 h 462461"/>
                <a:gd name="connsiteX2" fmla="*/ 1841528 w 1841528"/>
                <a:gd name="connsiteY2" fmla="*/ 462461 h 462461"/>
                <a:gd name="connsiteX3" fmla="*/ 0 w 1841528"/>
                <a:gd name="connsiteY3" fmla="*/ 462461 h 462461"/>
                <a:gd name="connsiteX4" fmla="*/ 0 w 1841528"/>
                <a:gd name="connsiteY4" fmla="*/ 0 h 462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1528" h="462461">
                  <a:moveTo>
                    <a:pt x="0" y="0"/>
                  </a:moveTo>
                  <a:lnTo>
                    <a:pt x="1841528" y="0"/>
                  </a:lnTo>
                  <a:lnTo>
                    <a:pt x="1841528" y="462461"/>
                  </a:lnTo>
                  <a:lnTo>
                    <a:pt x="0" y="4624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de-DE" sz="1000" dirty="0" err="1">
                  <a:solidFill>
                    <a:schemeClr val="tx1"/>
                  </a:solidFill>
                </a:rPr>
                <a:t>Stv</a:t>
              </a:r>
              <a:r>
                <a:rPr lang="de-DE" sz="1000" dirty="0">
                  <a:solidFill>
                    <a:schemeClr val="tx1"/>
                  </a:solidFill>
                </a:rPr>
                <a:t>. Chefarzt</a:t>
              </a:r>
            </a:p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de-DE" sz="1000" dirty="0">
                  <a:solidFill>
                    <a:schemeClr val="tx1"/>
                  </a:solidFill>
                </a:rPr>
                <a:t>Prof. R. Olariu </a:t>
              </a:r>
            </a:p>
          </p:txBody>
        </p:sp>
        <p:sp>
          <p:nvSpPr>
            <p:cNvPr id="47" name="Freihandform 46"/>
            <p:cNvSpPr/>
            <p:nvPr/>
          </p:nvSpPr>
          <p:spPr>
            <a:xfrm>
              <a:off x="2115603" y="3369837"/>
              <a:ext cx="1155078" cy="540000"/>
            </a:xfrm>
            <a:custGeom>
              <a:avLst/>
              <a:gdLst>
                <a:gd name="connsiteX0" fmla="*/ 0 w 1318013"/>
                <a:gd name="connsiteY0" fmla="*/ 0 h 401833"/>
                <a:gd name="connsiteX1" fmla="*/ 1318013 w 1318013"/>
                <a:gd name="connsiteY1" fmla="*/ 0 h 401833"/>
                <a:gd name="connsiteX2" fmla="*/ 1318013 w 1318013"/>
                <a:gd name="connsiteY2" fmla="*/ 401833 h 401833"/>
                <a:gd name="connsiteX3" fmla="*/ 0 w 1318013"/>
                <a:gd name="connsiteY3" fmla="*/ 401833 h 401833"/>
                <a:gd name="connsiteX4" fmla="*/ 0 w 1318013"/>
                <a:gd name="connsiteY4" fmla="*/ 0 h 401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8013" h="401833">
                  <a:moveTo>
                    <a:pt x="0" y="0"/>
                  </a:moveTo>
                  <a:lnTo>
                    <a:pt x="1318013" y="0"/>
                  </a:lnTo>
                  <a:lnTo>
                    <a:pt x="1318013" y="401833"/>
                  </a:lnTo>
                  <a:lnTo>
                    <a:pt x="0" y="4018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000" kern="1200" dirty="0">
                  <a:solidFill>
                    <a:schemeClr val="tx1"/>
                  </a:solidFill>
                </a:rPr>
                <a:t>Oberärzte/innen</a:t>
              </a:r>
            </a:p>
          </p:txBody>
        </p:sp>
        <p:sp>
          <p:nvSpPr>
            <p:cNvPr id="48" name="Freihandform 47"/>
            <p:cNvSpPr/>
            <p:nvPr/>
          </p:nvSpPr>
          <p:spPr>
            <a:xfrm>
              <a:off x="2114911" y="4067651"/>
              <a:ext cx="1155078" cy="540000"/>
            </a:xfrm>
            <a:custGeom>
              <a:avLst/>
              <a:gdLst>
                <a:gd name="connsiteX0" fmla="*/ 0 w 1596377"/>
                <a:gd name="connsiteY0" fmla="*/ 0 h 401833"/>
                <a:gd name="connsiteX1" fmla="*/ 1596377 w 1596377"/>
                <a:gd name="connsiteY1" fmla="*/ 0 h 401833"/>
                <a:gd name="connsiteX2" fmla="*/ 1596377 w 1596377"/>
                <a:gd name="connsiteY2" fmla="*/ 401833 h 401833"/>
                <a:gd name="connsiteX3" fmla="*/ 0 w 1596377"/>
                <a:gd name="connsiteY3" fmla="*/ 401833 h 401833"/>
                <a:gd name="connsiteX4" fmla="*/ 0 w 1596377"/>
                <a:gd name="connsiteY4" fmla="*/ 0 h 401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6377" h="401833">
                  <a:moveTo>
                    <a:pt x="0" y="0"/>
                  </a:moveTo>
                  <a:lnTo>
                    <a:pt x="1596377" y="0"/>
                  </a:lnTo>
                  <a:lnTo>
                    <a:pt x="1596377" y="401833"/>
                  </a:lnTo>
                  <a:lnTo>
                    <a:pt x="0" y="4018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de-DE" sz="1000" kern="1200" dirty="0">
                  <a:solidFill>
                    <a:schemeClr val="tx1"/>
                  </a:solidFill>
                </a:rPr>
                <a:t>Assistenzärzte/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de-DE" sz="1000" kern="1200" dirty="0">
                  <a:solidFill>
                    <a:schemeClr val="tx1"/>
                  </a:solidFill>
                </a:rPr>
                <a:t>innen</a:t>
              </a:r>
            </a:p>
          </p:txBody>
        </p:sp>
        <p:sp>
          <p:nvSpPr>
            <p:cNvPr id="49" name="Freihandform 48"/>
            <p:cNvSpPr/>
            <p:nvPr/>
          </p:nvSpPr>
          <p:spPr>
            <a:xfrm>
              <a:off x="4563944" y="2678976"/>
              <a:ext cx="1155078" cy="540000"/>
            </a:xfrm>
            <a:custGeom>
              <a:avLst/>
              <a:gdLst>
                <a:gd name="connsiteX0" fmla="*/ 0 w 1835676"/>
                <a:gd name="connsiteY0" fmla="*/ 0 h 502102"/>
                <a:gd name="connsiteX1" fmla="*/ 1835676 w 1835676"/>
                <a:gd name="connsiteY1" fmla="*/ 0 h 502102"/>
                <a:gd name="connsiteX2" fmla="*/ 1835676 w 1835676"/>
                <a:gd name="connsiteY2" fmla="*/ 502102 h 502102"/>
                <a:gd name="connsiteX3" fmla="*/ 0 w 1835676"/>
                <a:gd name="connsiteY3" fmla="*/ 502102 h 502102"/>
                <a:gd name="connsiteX4" fmla="*/ 0 w 1835676"/>
                <a:gd name="connsiteY4" fmla="*/ 0 h 502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5676" h="502102">
                  <a:moveTo>
                    <a:pt x="0" y="0"/>
                  </a:moveTo>
                  <a:lnTo>
                    <a:pt x="1835676" y="0"/>
                  </a:lnTo>
                  <a:lnTo>
                    <a:pt x="1835676" y="502102"/>
                  </a:lnTo>
                  <a:lnTo>
                    <a:pt x="0" y="5021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</a:pPr>
              <a:endParaRPr lang="de-DE" sz="1000" dirty="0">
                <a:solidFill>
                  <a:schemeClr val="tx1"/>
                </a:solidFill>
              </a:endParaRP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de-DE" sz="1000" dirty="0">
                  <a:solidFill>
                    <a:schemeClr val="tx1"/>
                  </a:solidFill>
                </a:rPr>
                <a:t>Leitung Handtherapie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de-DE" sz="1000" dirty="0">
                  <a:solidFill>
                    <a:schemeClr val="tx1"/>
                  </a:solidFill>
                </a:rPr>
                <a:t>T. Hauri 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</a:pPr>
              <a:endParaRPr lang="de-DE" sz="1000" kern="1200" dirty="0">
                <a:solidFill>
                  <a:schemeClr val="tx1"/>
                </a:solidFill>
              </a:endParaRPr>
            </a:p>
          </p:txBody>
        </p:sp>
        <p:sp>
          <p:nvSpPr>
            <p:cNvPr id="52" name="Freihandform 51"/>
            <p:cNvSpPr/>
            <p:nvPr/>
          </p:nvSpPr>
          <p:spPr>
            <a:xfrm>
              <a:off x="3340165" y="2678976"/>
              <a:ext cx="1155078" cy="540000"/>
            </a:xfrm>
            <a:custGeom>
              <a:avLst/>
              <a:gdLst>
                <a:gd name="connsiteX0" fmla="*/ 0 w 1850108"/>
                <a:gd name="connsiteY0" fmla="*/ 0 h 546336"/>
                <a:gd name="connsiteX1" fmla="*/ 1850108 w 1850108"/>
                <a:gd name="connsiteY1" fmla="*/ 0 h 546336"/>
                <a:gd name="connsiteX2" fmla="*/ 1850108 w 1850108"/>
                <a:gd name="connsiteY2" fmla="*/ 546336 h 546336"/>
                <a:gd name="connsiteX3" fmla="*/ 0 w 1850108"/>
                <a:gd name="connsiteY3" fmla="*/ 546336 h 546336"/>
                <a:gd name="connsiteX4" fmla="*/ 0 w 1850108"/>
                <a:gd name="connsiteY4" fmla="*/ 0 h 546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0108" h="546336">
                  <a:moveTo>
                    <a:pt x="0" y="0"/>
                  </a:moveTo>
                  <a:lnTo>
                    <a:pt x="1850108" y="0"/>
                  </a:lnTo>
                  <a:lnTo>
                    <a:pt x="1850108" y="546336"/>
                  </a:lnTo>
                  <a:lnTo>
                    <a:pt x="0" y="5463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de-DE" sz="1000" kern="1200" dirty="0">
                  <a:solidFill>
                    <a:schemeClr val="tx1"/>
                  </a:solidFill>
                </a:rPr>
                <a:t>Klinikmanagerin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de-DE" sz="1000" kern="1200" dirty="0">
                  <a:solidFill>
                    <a:schemeClr val="tx1"/>
                  </a:solidFill>
                </a:rPr>
                <a:t>O. Hofer</a:t>
              </a:r>
              <a:endParaRPr lang="de-DE" sz="1000" dirty="0">
                <a:solidFill>
                  <a:schemeClr val="tx1"/>
                </a:solidFill>
              </a:endParaRPr>
            </a:p>
          </p:txBody>
        </p:sp>
        <p:sp>
          <p:nvSpPr>
            <p:cNvPr id="53" name="Freihandform 52"/>
            <p:cNvSpPr/>
            <p:nvPr/>
          </p:nvSpPr>
          <p:spPr>
            <a:xfrm>
              <a:off x="3339610" y="3371717"/>
              <a:ext cx="1155078" cy="540000"/>
            </a:xfrm>
            <a:custGeom>
              <a:avLst/>
              <a:gdLst>
                <a:gd name="connsiteX0" fmla="*/ 0 w 1318013"/>
                <a:gd name="connsiteY0" fmla="*/ 0 h 401833"/>
                <a:gd name="connsiteX1" fmla="*/ 1318013 w 1318013"/>
                <a:gd name="connsiteY1" fmla="*/ 0 h 401833"/>
                <a:gd name="connsiteX2" fmla="*/ 1318013 w 1318013"/>
                <a:gd name="connsiteY2" fmla="*/ 401833 h 401833"/>
                <a:gd name="connsiteX3" fmla="*/ 0 w 1318013"/>
                <a:gd name="connsiteY3" fmla="*/ 401833 h 401833"/>
                <a:gd name="connsiteX4" fmla="*/ 0 w 1318013"/>
                <a:gd name="connsiteY4" fmla="*/ 0 h 401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8013" h="401833">
                  <a:moveTo>
                    <a:pt x="0" y="0"/>
                  </a:moveTo>
                  <a:lnTo>
                    <a:pt x="1318013" y="0"/>
                  </a:lnTo>
                  <a:lnTo>
                    <a:pt x="1318013" y="401833"/>
                  </a:lnTo>
                  <a:lnTo>
                    <a:pt x="0" y="4018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ts val="30"/>
                </a:spcAft>
              </a:pPr>
              <a:r>
                <a:rPr lang="de-DE" sz="1000" kern="1200" dirty="0">
                  <a:solidFill>
                    <a:schemeClr val="tx1"/>
                  </a:solidFill>
                </a:rPr>
                <a:t>Direktionsassistentin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000" dirty="0">
                  <a:solidFill>
                    <a:schemeClr val="tx1"/>
                  </a:solidFill>
                </a:rPr>
                <a:t>S. Wurst</a:t>
              </a:r>
              <a:endParaRPr lang="de-DE" sz="1000" kern="1200" dirty="0">
                <a:solidFill>
                  <a:schemeClr val="tx1"/>
                </a:solidFill>
              </a:endParaRPr>
            </a:p>
          </p:txBody>
        </p:sp>
        <p:sp>
          <p:nvSpPr>
            <p:cNvPr id="55" name="Freihandform 54"/>
            <p:cNvSpPr/>
            <p:nvPr/>
          </p:nvSpPr>
          <p:spPr>
            <a:xfrm>
              <a:off x="3339609" y="4068575"/>
              <a:ext cx="1155633" cy="553997"/>
            </a:xfrm>
            <a:custGeom>
              <a:avLst/>
              <a:gdLst>
                <a:gd name="connsiteX0" fmla="*/ 0 w 1318013"/>
                <a:gd name="connsiteY0" fmla="*/ 0 h 401833"/>
                <a:gd name="connsiteX1" fmla="*/ 1318013 w 1318013"/>
                <a:gd name="connsiteY1" fmla="*/ 0 h 401833"/>
                <a:gd name="connsiteX2" fmla="*/ 1318013 w 1318013"/>
                <a:gd name="connsiteY2" fmla="*/ 401833 h 401833"/>
                <a:gd name="connsiteX3" fmla="*/ 0 w 1318013"/>
                <a:gd name="connsiteY3" fmla="*/ 401833 h 401833"/>
                <a:gd name="connsiteX4" fmla="*/ 0 w 1318013"/>
                <a:gd name="connsiteY4" fmla="*/ 0 h 401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8013" h="401833">
                  <a:moveTo>
                    <a:pt x="0" y="0"/>
                  </a:moveTo>
                  <a:lnTo>
                    <a:pt x="1318013" y="0"/>
                  </a:lnTo>
                  <a:lnTo>
                    <a:pt x="1318013" y="401833"/>
                  </a:lnTo>
                  <a:lnTo>
                    <a:pt x="0" y="4018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ts val="30"/>
                </a:spcAft>
              </a:pPr>
              <a:r>
                <a:rPr lang="de-DE" sz="1000" dirty="0">
                  <a:solidFill>
                    <a:schemeClr val="tx1"/>
                  </a:solidFill>
                </a:rPr>
                <a:t>Sekretariate und Empfang</a:t>
              </a:r>
            </a:p>
          </p:txBody>
        </p:sp>
        <p:sp>
          <p:nvSpPr>
            <p:cNvPr id="59" name="Freihandform 58"/>
            <p:cNvSpPr/>
            <p:nvPr/>
          </p:nvSpPr>
          <p:spPr>
            <a:xfrm>
              <a:off x="5787723" y="2678976"/>
              <a:ext cx="1155078" cy="540000"/>
            </a:xfrm>
            <a:custGeom>
              <a:avLst/>
              <a:gdLst>
                <a:gd name="connsiteX0" fmla="*/ 0 w 1865080"/>
                <a:gd name="connsiteY0" fmla="*/ 0 h 539899"/>
                <a:gd name="connsiteX1" fmla="*/ 1865080 w 1865080"/>
                <a:gd name="connsiteY1" fmla="*/ 0 h 539899"/>
                <a:gd name="connsiteX2" fmla="*/ 1865080 w 1865080"/>
                <a:gd name="connsiteY2" fmla="*/ 539899 h 539899"/>
                <a:gd name="connsiteX3" fmla="*/ 0 w 1865080"/>
                <a:gd name="connsiteY3" fmla="*/ 539899 h 539899"/>
                <a:gd name="connsiteX4" fmla="*/ 0 w 1865080"/>
                <a:gd name="connsiteY4" fmla="*/ 0 h 539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5080" h="539899">
                  <a:moveTo>
                    <a:pt x="0" y="0"/>
                  </a:moveTo>
                  <a:lnTo>
                    <a:pt x="1865080" y="0"/>
                  </a:lnTo>
                  <a:lnTo>
                    <a:pt x="1865080" y="539899"/>
                  </a:lnTo>
                  <a:lnTo>
                    <a:pt x="0" y="5398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de-DE" sz="1000" kern="1200" dirty="0" err="1">
                  <a:solidFill>
                    <a:schemeClr val="tx1"/>
                  </a:solidFill>
                </a:rPr>
                <a:t>Fachverantw</a:t>
              </a:r>
              <a:r>
                <a:rPr lang="de-DE" sz="1000" kern="1200" dirty="0">
                  <a:solidFill>
                    <a:schemeClr val="tx1"/>
                  </a:solidFill>
                </a:rPr>
                <a:t>.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de-DE" sz="1000" kern="1200" dirty="0">
                  <a:solidFill>
                    <a:schemeClr val="tx1"/>
                  </a:solidFill>
                </a:rPr>
                <a:t>QM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de-DE" sz="1000" kern="1200" dirty="0">
                  <a:solidFill>
                    <a:schemeClr val="tx1"/>
                  </a:solidFill>
                </a:rPr>
                <a:t>V. Picha</a:t>
              </a:r>
            </a:p>
          </p:txBody>
        </p:sp>
      </p:grpSp>
      <p:sp>
        <p:nvSpPr>
          <p:cNvPr id="65" name="Freihandform 64"/>
          <p:cNvSpPr/>
          <p:nvPr/>
        </p:nvSpPr>
        <p:spPr>
          <a:xfrm>
            <a:off x="1080000" y="5176905"/>
            <a:ext cx="1458000" cy="540000"/>
          </a:xfrm>
          <a:custGeom>
            <a:avLst/>
            <a:gdLst>
              <a:gd name="connsiteX0" fmla="*/ 0 w 3060869"/>
              <a:gd name="connsiteY0" fmla="*/ 0 h 768654"/>
              <a:gd name="connsiteX1" fmla="*/ 3060869 w 3060869"/>
              <a:gd name="connsiteY1" fmla="*/ 0 h 768654"/>
              <a:gd name="connsiteX2" fmla="*/ 3060869 w 3060869"/>
              <a:gd name="connsiteY2" fmla="*/ 768654 h 768654"/>
              <a:gd name="connsiteX3" fmla="*/ 0 w 3060869"/>
              <a:gd name="connsiteY3" fmla="*/ 768654 h 768654"/>
              <a:gd name="connsiteX4" fmla="*/ 0 w 3060869"/>
              <a:gd name="connsiteY4" fmla="*/ 0 h 768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60869" h="768654">
                <a:moveTo>
                  <a:pt x="0" y="0"/>
                </a:moveTo>
                <a:lnTo>
                  <a:pt x="3060869" y="0"/>
                </a:lnTo>
                <a:lnTo>
                  <a:pt x="3060869" y="768654"/>
                </a:lnTo>
                <a:lnTo>
                  <a:pt x="0" y="76865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84" tIns="6985" rIns="6985" bIns="6984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</a:pPr>
            <a:r>
              <a:rPr lang="de-DE" sz="1000" dirty="0">
                <a:solidFill>
                  <a:schemeClr val="tx1"/>
                </a:solidFill>
              </a:rPr>
              <a:t>Abteilungsleiterin Pflege</a:t>
            </a: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</a:pPr>
            <a:r>
              <a:rPr lang="de-DE" sz="1000" dirty="0">
                <a:solidFill>
                  <a:schemeClr val="tx1"/>
                </a:solidFill>
              </a:rPr>
              <a:t>R. Glatz</a:t>
            </a:r>
          </a:p>
        </p:txBody>
      </p:sp>
      <p:sp>
        <p:nvSpPr>
          <p:cNvPr id="68" name="Textfeld 67"/>
          <p:cNvSpPr txBox="1"/>
          <p:nvPr/>
        </p:nvSpPr>
        <p:spPr>
          <a:xfrm>
            <a:off x="2814786" y="5169906"/>
            <a:ext cx="1458000" cy="55399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CH" sz="1000" dirty="0"/>
              <a:t>Siehe separates Organigramm Pflegedienst</a:t>
            </a:r>
          </a:p>
        </p:txBody>
      </p:sp>
      <p:cxnSp>
        <p:nvCxnSpPr>
          <p:cNvPr id="75" name="Gerader Verbinder 74"/>
          <p:cNvCxnSpPr>
            <a:cxnSpLocks/>
          </p:cNvCxnSpPr>
          <p:nvPr/>
        </p:nvCxnSpPr>
        <p:spPr>
          <a:xfrm>
            <a:off x="3300819" y="3641781"/>
            <a:ext cx="141" cy="17629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Gerader Verbinder 78"/>
          <p:cNvCxnSpPr>
            <a:cxnSpLocks/>
          </p:cNvCxnSpPr>
          <p:nvPr/>
        </p:nvCxnSpPr>
        <p:spPr>
          <a:xfrm flipH="1">
            <a:off x="3313837" y="2953742"/>
            <a:ext cx="141" cy="165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Gerader Verbinder 83"/>
          <p:cNvCxnSpPr>
            <a:cxnSpLocks/>
          </p:cNvCxnSpPr>
          <p:nvPr/>
        </p:nvCxnSpPr>
        <p:spPr>
          <a:xfrm>
            <a:off x="4720829" y="2953742"/>
            <a:ext cx="0" cy="1548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Gerader Verbinder 80"/>
          <p:cNvCxnSpPr>
            <a:cxnSpLocks/>
          </p:cNvCxnSpPr>
          <p:nvPr/>
        </p:nvCxnSpPr>
        <p:spPr>
          <a:xfrm>
            <a:off x="4720829" y="2295081"/>
            <a:ext cx="0" cy="151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Gerader Verbinder 85"/>
          <p:cNvCxnSpPr>
            <a:cxnSpLocks/>
          </p:cNvCxnSpPr>
          <p:nvPr/>
        </p:nvCxnSpPr>
        <p:spPr>
          <a:xfrm flipH="1" flipV="1">
            <a:off x="1919127" y="2278238"/>
            <a:ext cx="5546114" cy="252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Gerade Verbindung mit Pfeil 119"/>
          <p:cNvCxnSpPr>
            <a:cxnSpLocks/>
            <a:endCxn id="68" idx="1"/>
          </p:cNvCxnSpPr>
          <p:nvPr/>
        </p:nvCxnSpPr>
        <p:spPr>
          <a:xfrm>
            <a:off x="2563987" y="5446905"/>
            <a:ext cx="25079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Freihandform 28"/>
          <p:cNvSpPr/>
          <p:nvPr/>
        </p:nvSpPr>
        <p:spPr>
          <a:xfrm>
            <a:off x="6819490" y="2422800"/>
            <a:ext cx="1314000" cy="540000"/>
          </a:xfrm>
          <a:custGeom>
            <a:avLst/>
            <a:gdLst>
              <a:gd name="connsiteX0" fmla="*/ 0 w 1865080"/>
              <a:gd name="connsiteY0" fmla="*/ 0 h 539899"/>
              <a:gd name="connsiteX1" fmla="*/ 1865080 w 1865080"/>
              <a:gd name="connsiteY1" fmla="*/ 0 h 539899"/>
              <a:gd name="connsiteX2" fmla="*/ 1865080 w 1865080"/>
              <a:gd name="connsiteY2" fmla="*/ 539899 h 539899"/>
              <a:gd name="connsiteX3" fmla="*/ 0 w 1865080"/>
              <a:gd name="connsiteY3" fmla="*/ 539899 h 539899"/>
              <a:gd name="connsiteX4" fmla="*/ 0 w 1865080"/>
              <a:gd name="connsiteY4" fmla="*/ 0 h 539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5080" h="539899">
                <a:moveTo>
                  <a:pt x="0" y="0"/>
                </a:moveTo>
                <a:lnTo>
                  <a:pt x="1865080" y="0"/>
                </a:lnTo>
                <a:lnTo>
                  <a:pt x="1865080" y="539899"/>
                </a:lnTo>
                <a:lnTo>
                  <a:pt x="0" y="5398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</a:pPr>
            <a:r>
              <a:rPr lang="de-DE" sz="1000" kern="1200" dirty="0">
                <a:solidFill>
                  <a:schemeClr val="tx1"/>
                </a:solidFill>
              </a:rPr>
              <a:t>Wiss. Mitarbeiterin</a:t>
            </a: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</a:pPr>
            <a:r>
              <a:rPr lang="de-DE" sz="1000" dirty="0">
                <a:solidFill>
                  <a:schemeClr val="tx1"/>
                </a:solidFill>
              </a:rPr>
              <a:t>B. Tobler</a:t>
            </a:r>
            <a:endParaRPr lang="de-DE" sz="1000" kern="1200" dirty="0">
              <a:solidFill>
                <a:schemeClr val="tx1"/>
              </a:solidFill>
            </a:endParaRPr>
          </a:p>
        </p:txBody>
      </p:sp>
      <p:cxnSp>
        <p:nvCxnSpPr>
          <p:cNvPr id="32" name="Gerader Verbinder 31"/>
          <p:cNvCxnSpPr>
            <a:cxnSpLocks/>
          </p:cNvCxnSpPr>
          <p:nvPr/>
        </p:nvCxnSpPr>
        <p:spPr>
          <a:xfrm>
            <a:off x="7479821" y="2295081"/>
            <a:ext cx="0" cy="151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Gerader Verbinder 33"/>
          <p:cNvCxnSpPr>
            <a:cxnSpLocks/>
          </p:cNvCxnSpPr>
          <p:nvPr/>
        </p:nvCxnSpPr>
        <p:spPr>
          <a:xfrm>
            <a:off x="6052417" y="2295081"/>
            <a:ext cx="0" cy="151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Gerader Verbinder 37"/>
          <p:cNvCxnSpPr>
            <a:cxnSpLocks/>
          </p:cNvCxnSpPr>
          <p:nvPr/>
        </p:nvCxnSpPr>
        <p:spPr>
          <a:xfrm>
            <a:off x="3293385" y="2275658"/>
            <a:ext cx="0" cy="151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Gerader Verbinder 45"/>
          <p:cNvCxnSpPr>
            <a:cxnSpLocks/>
          </p:cNvCxnSpPr>
          <p:nvPr/>
        </p:nvCxnSpPr>
        <p:spPr>
          <a:xfrm flipH="1">
            <a:off x="4720829" y="1998272"/>
            <a:ext cx="1250" cy="29098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65FD36F2-26C1-4C73-8D1E-3BDF4C0A5121}"/>
              </a:ext>
            </a:extLst>
          </p:cNvPr>
          <p:cNvCxnSpPr>
            <a:cxnSpLocks/>
          </p:cNvCxnSpPr>
          <p:nvPr/>
        </p:nvCxnSpPr>
        <p:spPr>
          <a:xfrm>
            <a:off x="1906987" y="2286161"/>
            <a:ext cx="0" cy="151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74811C3F-D514-8350-00E9-7D751C84EC11}"/>
              </a:ext>
            </a:extLst>
          </p:cNvPr>
          <p:cNvCxnSpPr>
            <a:cxnSpLocks/>
          </p:cNvCxnSpPr>
          <p:nvPr/>
        </p:nvCxnSpPr>
        <p:spPr>
          <a:xfrm>
            <a:off x="1917261" y="2969661"/>
            <a:ext cx="0" cy="144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F697808A-E75B-98B2-B948-8C1F415D1A91}"/>
              </a:ext>
            </a:extLst>
          </p:cNvPr>
          <p:cNvCxnSpPr/>
          <p:nvPr/>
        </p:nvCxnSpPr>
        <p:spPr>
          <a:xfrm>
            <a:off x="1906987" y="3647091"/>
            <a:ext cx="0" cy="144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021734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GUID" val="f2ee909b-a8f5-4d01-9dba-d2ae3bf23c45"/>
</p:tagLst>
</file>

<file path=ppt/theme/theme1.xml><?xml version="1.0" encoding="utf-8"?>
<a:theme xmlns:a="http://schemas.openxmlformats.org/drawingml/2006/main" name="Vorlage Powerpoint 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30260759-0dae-4ac3-94d7-ff107f28805c" ContentTypeId="0x0101003ACCBF1AC59CF743BC388C3AA593CC0600C61F88B8EF79461D87D8F53626301FCD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Gremium-Dokument" ma:contentTypeID="0x0101003ACCBF1AC59CF743BC388C3AA593CC0600C61F88B8EF79461D87D8F53626301FCD00C033F8A3A085254C9FDF6EB0A8DF688C" ma:contentTypeVersion="1" ma:contentTypeDescription="Ein neues Dokument erstellen." ma:contentTypeScope="" ma:versionID="57b0abc5c02c6d660207c9565e2b2ea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5d2849b98ab396d80fad7bb69cd270b3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A6C55D3-7FAF-42F2-8A26-193B21B98B94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F4E961C-D4A5-43C9-B00C-26274E116D5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CE68D4C-35DA-4C40-A97F-AA6E7ED8A569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F67D30B3-EEBC-4159-87C1-075E81E885D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Vorlage Powerpoint blank</Template>
  <TotalTime>0</TotalTime>
  <Words>68</Words>
  <Application>Microsoft Office PowerPoint</Application>
  <PresentationFormat>Bildschirmpräsentation (4:3)</PresentationFormat>
  <Paragraphs>25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Vorlage Powerpoint blank</vt:lpstr>
      <vt:lpstr>PowerPoint-Präsentation</vt:lpstr>
    </vt:vector>
  </TitlesOfParts>
  <Company>Inselspital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Picha, Veronika</dc:creator>
  <cp:lastModifiedBy>Picha, Veronika</cp:lastModifiedBy>
  <cp:revision>448</cp:revision>
  <cp:lastPrinted>2025-06-24T11:32:22Z</cp:lastPrinted>
  <dcterms:created xsi:type="dcterms:W3CDTF">2014-03-17T14:59:13Z</dcterms:created>
  <dcterms:modified xsi:type="dcterms:W3CDTF">2026-09-14T13:10:59Z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0x0101003ACCBF1AC59CF743BC388C3AA593CC0600C61F88B8EF79461D87D8F53626301FCD00C033F8A3A085254C9FDF6EB0A8DF688C</vt:lpwstr>
  </property>
</Properties>
</file>